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67" r:id="rId3"/>
    <p:sldId id="545" r:id="rId4"/>
    <p:sldId id="553" r:id="rId5"/>
    <p:sldId id="547" r:id="rId6"/>
    <p:sldId id="548" r:id="rId7"/>
    <p:sldId id="549" r:id="rId8"/>
    <p:sldId id="546" r:id="rId9"/>
    <p:sldId id="550" r:id="rId10"/>
    <p:sldId id="472" r:id="rId11"/>
    <p:sldId id="474" r:id="rId12"/>
    <p:sldId id="554" r:id="rId13"/>
    <p:sldId id="552" r:id="rId14"/>
    <p:sldId id="531" r:id="rId15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89" autoAdjust="0"/>
  </p:normalViewPr>
  <p:slideViewPr>
    <p:cSldViewPr>
      <p:cViewPr varScale="1">
        <p:scale>
          <a:sx n="72" d="100"/>
          <a:sy n="72" d="100"/>
        </p:scale>
        <p:origin x="172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DAD969BC-E024-4A42-A787-A56397656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84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4D0EE68-2F40-420F-9ECB-2370C44B3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705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C90F50-191D-458D-869D-335FF6CCFF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F4A2D-9127-4201-B392-0E7AFD099D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15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0DA05-21FB-4AC4-AC03-11CA43F74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B6A5-DF27-4BFC-B2E5-89315FEEA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84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5C6AB-C718-42BD-82C2-A3D6B078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1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C83B0-1DF2-4ADE-A819-EF6CF9EA9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8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92B9-A479-4223-9681-1F9699ECF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6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0E6D8-D4CD-409F-B3DE-4AE64ED9C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4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871DB-81E0-4F26-8B6C-AAC854AA3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1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AD7FB-6F65-4330-8DD5-96FA938A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4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A2CA-F1D8-41AC-8A44-9B4ECBBF1B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3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0C0D8-5F8F-4F06-812B-39CBFC9C8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E8EC7-864B-42D0-80B8-34FE2A1C6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7DC57-FFDB-4FB8-B25C-01F37BE80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DB78459F-7F01-493E-A878-3EE3A4F03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B8FC80-E481-436D-B599-15E064D7DA6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 Fall 2016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11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Parallel Computation Patterns – Reduction Trees </a:t>
            </a:r>
            <a:r>
              <a:rPr lang="en-US" sz="4400" dirty="0" smtClean="0">
                <a:latin typeface="Arial" charset="0"/>
                <a:cs typeface="Arial" charset="0"/>
              </a:rPr>
              <a:t/>
            </a:r>
            <a:br>
              <a:rPr lang="en-US" sz="4400" dirty="0" smtClean="0">
                <a:latin typeface="Arial" charset="0"/>
                <a:cs typeface="Arial" charset="0"/>
              </a:rPr>
            </a:b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AFBF61-8DF5-4245-BC66-43D54398DF26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Sum Reduction Example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Parallel implementation: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Recursively halve the # of threads, add two values per thread in each step</a:t>
            </a:r>
          </a:p>
          <a:p>
            <a:pPr marL="974725" lvl="1" indent="-403225" eaLnBrk="1" hangingPunct="1">
              <a:defRPr/>
            </a:pPr>
            <a:r>
              <a:rPr lang="en-US" dirty="0" smtClean="0"/>
              <a:t>Takes log(n) steps for n elements, requires n/2 threads</a:t>
            </a:r>
          </a:p>
          <a:p>
            <a:pPr marL="974725" lvl="1" indent="-403225" eaLnBrk="1" hangingPunct="1">
              <a:defRPr/>
            </a:pPr>
            <a:endParaRPr lang="en-US" dirty="0" smtClean="0"/>
          </a:p>
          <a:p>
            <a:pPr marL="574675" indent="-403225" eaLnBrk="1" hangingPunct="1">
              <a:defRPr/>
            </a:pPr>
            <a:r>
              <a:rPr lang="en-US" dirty="0" smtClean="0"/>
              <a:t>Assume an in-place reduction using shared memory</a:t>
            </a:r>
          </a:p>
          <a:p>
            <a:pPr lvl="1" eaLnBrk="1" hangingPunct="1">
              <a:defRPr/>
            </a:pPr>
            <a:r>
              <a:rPr lang="en-US" dirty="0" smtClean="0"/>
              <a:t>The original vector is in device global memory</a:t>
            </a:r>
          </a:p>
          <a:p>
            <a:pPr lvl="1" eaLnBrk="1" hangingPunct="1">
              <a:defRPr/>
            </a:pPr>
            <a:r>
              <a:rPr lang="en-US" dirty="0" smtClean="0"/>
              <a:t>The shared memory is used to hold a partial sum vector</a:t>
            </a:r>
          </a:p>
          <a:p>
            <a:pPr lvl="1" eaLnBrk="1" hangingPunct="1">
              <a:defRPr/>
            </a:pPr>
            <a:r>
              <a:rPr lang="en-US" dirty="0" smtClean="0"/>
              <a:t>Each step brings the partial sum vector closer to the sum</a:t>
            </a:r>
          </a:p>
          <a:p>
            <a:pPr lvl="1" eaLnBrk="1" hangingPunct="1">
              <a:defRPr/>
            </a:pPr>
            <a:r>
              <a:rPr lang="en-US" dirty="0" smtClean="0"/>
              <a:t>The final sum will be in element 0</a:t>
            </a:r>
          </a:p>
          <a:p>
            <a:pPr lvl="1" eaLnBrk="1" hangingPunct="1">
              <a:defRPr/>
            </a:pPr>
            <a:r>
              <a:rPr lang="en-US" dirty="0" smtClean="0"/>
              <a:t>Reduces global memory traffic due to partial sum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85986F-A6AC-4D1E-BDB6-597FA4166C74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75438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6"/>
          <p:cNvSpPr>
            <a:spLocks noChangeArrowheads="1"/>
          </p:cNvSpPr>
          <p:nvPr/>
        </p:nvSpPr>
        <p:spPr bwMode="auto">
          <a:xfrm>
            <a:off x="61722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98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Vector Reduction with Branch Divergence</a:t>
            </a:r>
          </a:p>
        </p:txBody>
      </p:sp>
      <p:sp>
        <p:nvSpPr>
          <p:cNvPr id="12299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2301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302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2303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2304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2305" name="Rectangle 15"/>
          <p:cNvSpPr>
            <a:spLocks noChangeArrowheads="1"/>
          </p:cNvSpPr>
          <p:nvPr/>
        </p:nvSpPr>
        <p:spPr bwMode="auto">
          <a:xfrm>
            <a:off x="5486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306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2307" name="Rectangle 17"/>
          <p:cNvSpPr>
            <a:spLocks noChangeArrowheads="1"/>
          </p:cNvSpPr>
          <p:nvPr/>
        </p:nvSpPr>
        <p:spPr bwMode="auto">
          <a:xfrm>
            <a:off x="7543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2308" name="Rectangle 18"/>
          <p:cNvSpPr>
            <a:spLocks noChangeArrowheads="1"/>
          </p:cNvSpPr>
          <p:nvPr/>
        </p:nvSpPr>
        <p:spPr bwMode="auto">
          <a:xfrm>
            <a:off x="6858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2309" name="Rectangle 19"/>
          <p:cNvSpPr>
            <a:spLocks noChangeArrowheads="1"/>
          </p:cNvSpPr>
          <p:nvPr/>
        </p:nvSpPr>
        <p:spPr bwMode="auto">
          <a:xfrm>
            <a:off x="6172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2310" name="Rectangle 20"/>
          <p:cNvSpPr>
            <a:spLocks noChangeArrowheads="1"/>
          </p:cNvSpPr>
          <p:nvPr/>
        </p:nvSpPr>
        <p:spPr bwMode="auto">
          <a:xfrm>
            <a:off x="8229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2311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0+1</a:t>
            </a:r>
          </a:p>
        </p:txBody>
      </p:sp>
      <p:sp>
        <p:nvSpPr>
          <p:cNvPr id="12312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2+3</a:t>
            </a:r>
          </a:p>
        </p:txBody>
      </p:sp>
      <p:sp>
        <p:nvSpPr>
          <p:cNvPr id="12314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4+5</a:t>
            </a:r>
          </a:p>
        </p:txBody>
      </p:sp>
      <p:sp>
        <p:nvSpPr>
          <p:cNvPr id="12316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7" name="Rectangle 27"/>
          <p:cNvSpPr>
            <a:spLocks noChangeArrowheads="1"/>
          </p:cNvSpPr>
          <p:nvPr/>
        </p:nvSpPr>
        <p:spPr bwMode="auto">
          <a:xfrm>
            <a:off x="54864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8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6+7</a:t>
            </a:r>
          </a:p>
        </p:txBody>
      </p:sp>
      <p:sp>
        <p:nvSpPr>
          <p:cNvPr id="12319" name="Rectangle 29"/>
          <p:cNvSpPr>
            <a:spLocks noChangeArrowheads="1"/>
          </p:cNvSpPr>
          <p:nvPr/>
        </p:nvSpPr>
        <p:spPr bwMode="auto">
          <a:xfrm>
            <a:off x="7543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10+11</a:t>
            </a:r>
          </a:p>
        </p:txBody>
      </p:sp>
      <p:sp>
        <p:nvSpPr>
          <p:cNvPr id="12320" name="Rectangle 30"/>
          <p:cNvSpPr>
            <a:spLocks noChangeArrowheads="1"/>
          </p:cNvSpPr>
          <p:nvPr/>
        </p:nvSpPr>
        <p:spPr bwMode="auto">
          <a:xfrm>
            <a:off x="68580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1" name="Rectangle 31"/>
          <p:cNvSpPr>
            <a:spLocks noChangeArrowheads="1"/>
          </p:cNvSpPr>
          <p:nvPr/>
        </p:nvSpPr>
        <p:spPr bwMode="auto">
          <a:xfrm>
            <a:off x="61722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8+9</a:t>
            </a:r>
          </a:p>
        </p:txBody>
      </p:sp>
      <p:sp>
        <p:nvSpPr>
          <p:cNvPr id="12322" name="Rectangle 32"/>
          <p:cNvSpPr>
            <a:spLocks noChangeArrowheads="1"/>
          </p:cNvSpPr>
          <p:nvPr/>
        </p:nvSpPr>
        <p:spPr bwMode="auto">
          <a:xfrm>
            <a:off x="8229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3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0...3</a:t>
            </a:r>
          </a:p>
        </p:txBody>
      </p:sp>
      <p:sp>
        <p:nvSpPr>
          <p:cNvPr id="12324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5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6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7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4..7</a:t>
            </a:r>
          </a:p>
        </p:txBody>
      </p:sp>
      <p:sp>
        <p:nvSpPr>
          <p:cNvPr id="12328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29" name="Rectangle 39"/>
          <p:cNvSpPr>
            <a:spLocks noChangeArrowheads="1"/>
          </p:cNvSpPr>
          <p:nvPr/>
        </p:nvSpPr>
        <p:spPr bwMode="auto">
          <a:xfrm>
            <a:off x="5486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0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1" name="Rectangle 41"/>
          <p:cNvSpPr>
            <a:spLocks noChangeArrowheads="1"/>
          </p:cNvSpPr>
          <p:nvPr/>
        </p:nvSpPr>
        <p:spPr bwMode="auto">
          <a:xfrm>
            <a:off x="7543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2" name="Rectangle 42"/>
          <p:cNvSpPr>
            <a:spLocks noChangeArrowheads="1"/>
          </p:cNvSpPr>
          <p:nvPr/>
        </p:nvSpPr>
        <p:spPr bwMode="auto">
          <a:xfrm>
            <a:off x="68580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3" name="Rectangle 43"/>
          <p:cNvSpPr>
            <a:spLocks noChangeArrowheads="1"/>
          </p:cNvSpPr>
          <p:nvPr/>
        </p:nvSpPr>
        <p:spPr bwMode="auto">
          <a:xfrm>
            <a:off x="61722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8..11</a:t>
            </a:r>
          </a:p>
        </p:txBody>
      </p:sp>
      <p:sp>
        <p:nvSpPr>
          <p:cNvPr id="12334" name="Rectangle 44"/>
          <p:cNvSpPr>
            <a:spLocks noChangeArrowheads="1"/>
          </p:cNvSpPr>
          <p:nvPr/>
        </p:nvSpPr>
        <p:spPr bwMode="auto">
          <a:xfrm>
            <a:off x="8229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5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0..7</a:t>
            </a:r>
          </a:p>
        </p:txBody>
      </p:sp>
      <p:sp>
        <p:nvSpPr>
          <p:cNvPr id="12336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7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8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39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0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Rectangle 51"/>
          <p:cNvSpPr>
            <a:spLocks noChangeArrowheads="1"/>
          </p:cNvSpPr>
          <p:nvPr/>
        </p:nvSpPr>
        <p:spPr bwMode="auto">
          <a:xfrm>
            <a:off x="5486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Rectangle 53"/>
          <p:cNvSpPr>
            <a:spLocks noChangeArrowheads="1"/>
          </p:cNvSpPr>
          <p:nvPr/>
        </p:nvSpPr>
        <p:spPr bwMode="auto">
          <a:xfrm>
            <a:off x="7543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Rectangle 54"/>
          <p:cNvSpPr>
            <a:spLocks noChangeArrowheads="1"/>
          </p:cNvSpPr>
          <p:nvPr/>
        </p:nvSpPr>
        <p:spPr bwMode="auto">
          <a:xfrm>
            <a:off x="6858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Rectangle 55"/>
          <p:cNvSpPr>
            <a:spLocks noChangeArrowheads="1"/>
          </p:cNvSpPr>
          <p:nvPr/>
        </p:nvSpPr>
        <p:spPr bwMode="auto">
          <a:xfrm>
            <a:off x="61722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8..15</a:t>
            </a:r>
          </a:p>
        </p:txBody>
      </p:sp>
      <p:sp>
        <p:nvSpPr>
          <p:cNvPr id="12346" name="Rectangle 56"/>
          <p:cNvSpPr>
            <a:spLocks noChangeArrowheads="1"/>
          </p:cNvSpPr>
          <p:nvPr/>
        </p:nvSpPr>
        <p:spPr bwMode="auto">
          <a:xfrm>
            <a:off x="8229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8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49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0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1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2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3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4" name="Line 64"/>
          <p:cNvSpPr>
            <a:spLocks noChangeShapeType="1"/>
          </p:cNvSpPr>
          <p:nvPr/>
        </p:nvSpPr>
        <p:spPr bwMode="auto">
          <a:xfrm flipH="1">
            <a:off x="5334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5" name="Line 65"/>
          <p:cNvSpPr>
            <a:spLocks noChangeShapeType="1"/>
          </p:cNvSpPr>
          <p:nvPr/>
        </p:nvSpPr>
        <p:spPr bwMode="auto">
          <a:xfrm>
            <a:off x="6553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6" name="Line 66"/>
          <p:cNvSpPr>
            <a:spLocks noChangeShapeType="1"/>
          </p:cNvSpPr>
          <p:nvPr/>
        </p:nvSpPr>
        <p:spPr bwMode="auto">
          <a:xfrm flipH="1">
            <a:off x="67056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7" name="Line 67"/>
          <p:cNvSpPr>
            <a:spLocks noChangeShapeType="1"/>
          </p:cNvSpPr>
          <p:nvPr/>
        </p:nvSpPr>
        <p:spPr bwMode="auto">
          <a:xfrm>
            <a:off x="7924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8" name="Line 68"/>
          <p:cNvSpPr>
            <a:spLocks noChangeShapeType="1"/>
          </p:cNvSpPr>
          <p:nvPr/>
        </p:nvSpPr>
        <p:spPr bwMode="auto">
          <a:xfrm flipH="1">
            <a:off x="8077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59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0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1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2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3" name="Line 73"/>
          <p:cNvSpPr>
            <a:spLocks noChangeShapeType="1"/>
          </p:cNvSpPr>
          <p:nvPr/>
        </p:nvSpPr>
        <p:spPr bwMode="auto">
          <a:xfrm>
            <a:off x="65532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4" name="Line 74"/>
          <p:cNvSpPr>
            <a:spLocks noChangeShapeType="1"/>
          </p:cNvSpPr>
          <p:nvPr/>
        </p:nvSpPr>
        <p:spPr bwMode="auto">
          <a:xfrm flipH="1">
            <a:off x="66294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5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6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67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2368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2369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2370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1" name="Line 81"/>
          <p:cNvSpPr>
            <a:spLocks noChangeShapeType="1"/>
          </p:cNvSpPr>
          <p:nvPr/>
        </p:nvSpPr>
        <p:spPr bwMode="auto">
          <a:xfrm>
            <a:off x="65532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2" name="Line 82"/>
          <p:cNvSpPr>
            <a:spLocks noChangeShapeType="1"/>
          </p:cNvSpPr>
          <p:nvPr/>
        </p:nvSpPr>
        <p:spPr bwMode="auto">
          <a:xfrm flipH="1">
            <a:off x="6705600" y="4648200"/>
            <a:ext cx="2438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3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4" name="Line 84"/>
          <p:cNvSpPr>
            <a:spLocks noChangeShapeType="1"/>
          </p:cNvSpPr>
          <p:nvPr/>
        </p:nvSpPr>
        <p:spPr bwMode="auto">
          <a:xfrm flipH="1">
            <a:off x="1295400" y="5715000"/>
            <a:ext cx="525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5" name="Text Box 85"/>
          <p:cNvSpPr txBox="1">
            <a:spLocks noChangeArrowheads="1"/>
          </p:cNvSpPr>
          <p:nvPr/>
        </p:nvSpPr>
        <p:spPr bwMode="auto">
          <a:xfrm>
            <a:off x="5051425" y="6172200"/>
            <a:ext cx="2873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Partial Sum elements </a:t>
            </a:r>
          </a:p>
        </p:txBody>
      </p:sp>
      <p:sp>
        <p:nvSpPr>
          <p:cNvPr id="12376" name="Line 86"/>
          <p:cNvSpPr>
            <a:spLocks noChangeShapeType="1"/>
          </p:cNvSpPr>
          <p:nvPr/>
        </p:nvSpPr>
        <p:spPr bwMode="auto">
          <a:xfrm>
            <a:off x="7848600" y="6400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237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7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2380" name="Text Box 90"/>
          <p:cNvSpPr txBox="1">
            <a:spLocks noChangeArrowheads="1"/>
          </p:cNvSpPr>
          <p:nvPr/>
        </p:nvSpPr>
        <p:spPr bwMode="auto">
          <a:xfrm>
            <a:off x="60960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4</a:t>
            </a:r>
          </a:p>
        </p:txBody>
      </p:sp>
      <p:sp>
        <p:nvSpPr>
          <p:cNvPr id="12381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2382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2383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2384" name="Text Box 94"/>
          <p:cNvSpPr txBox="1">
            <a:spLocks noChangeArrowheads="1"/>
          </p:cNvSpPr>
          <p:nvPr/>
        </p:nvSpPr>
        <p:spPr bwMode="auto">
          <a:xfrm>
            <a:off x="7467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5</a:t>
            </a:r>
          </a:p>
        </p:txBody>
      </p:sp>
      <p:sp>
        <p:nvSpPr>
          <p:cNvPr id="12385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9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BAC38E2-8A06-4E5C-9437-4778EA47DF4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48006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057400" y="1447800"/>
            <a:ext cx="6858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3429000" y="1447800"/>
            <a:ext cx="685800" cy="4572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1447800"/>
            <a:ext cx="685800" cy="4572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A Sum Example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85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1371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0574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7432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0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34290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41148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800600" y="19050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3328" name="Rectangle 21"/>
          <p:cNvSpPr>
            <a:spLocks noChangeArrowheads="1"/>
          </p:cNvSpPr>
          <p:nvPr/>
        </p:nvSpPr>
        <p:spPr bwMode="auto">
          <a:xfrm>
            <a:off x="6858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13329" name="Rectangle 22"/>
          <p:cNvSpPr>
            <a:spLocks noChangeArrowheads="1"/>
          </p:cNvSpPr>
          <p:nvPr/>
        </p:nvSpPr>
        <p:spPr bwMode="auto">
          <a:xfrm>
            <a:off x="13716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Rectangle 23"/>
          <p:cNvSpPr>
            <a:spLocks noChangeArrowheads="1"/>
          </p:cNvSpPr>
          <p:nvPr/>
        </p:nvSpPr>
        <p:spPr bwMode="auto">
          <a:xfrm>
            <a:off x="20574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3331" name="Rectangle 24"/>
          <p:cNvSpPr>
            <a:spLocks noChangeArrowheads="1"/>
          </p:cNvSpPr>
          <p:nvPr/>
        </p:nvSpPr>
        <p:spPr bwMode="auto">
          <a:xfrm>
            <a:off x="27432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25"/>
          <p:cNvSpPr>
            <a:spLocks noChangeArrowheads="1"/>
          </p:cNvSpPr>
          <p:nvPr/>
        </p:nvSpPr>
        <p:spPr bwMode="auto">
          <a:xfrm>
            <a:off x="34290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13333" name="Rectangle 26"/>
          <p:cNvSpPr>
            <a:spLocks noChangeArrowheads="1"/>
          </p:cNvSpPr>
          <p:nvPr/>
        </p:nvSpPr>
        <p:spPr bwMode="auto">
          <a:xfrm>
            <a:off x="4114800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8"/>
          <p:cNvSpPr>
            <a:spLocks noChangeArrowheads="1"/>
          </p:cNvSpPr>
          <p:nvPr/>
        </p:nvSpPr>
        <p:spPr bwMode="auto">
          <a:xfrm>
            <a:off x="4800600" y="2971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3335" name="Rectangle 33"/>
          <p:cNvSpPr>
            <a:spLocks noChangeArrowheads="1"/>
          </p:cNvSpPr>
          <p:nvPr/>
        </p:nvSpPr>
        <p:spPr bwMode="auto">
          <a:xfrm>
            <a:off x="6858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1371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Rectangle 35"/>
          <p:cNvSpPr>
            <a:spLocks noChangeArrowheads="1"/>
          </p:cNvSpPr>
          <p:nvPr/>
        </p:nvSpPr>
        <p:spPr bwMode="auto">
          <a:xfrm>
            <a:off x="20574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36"/>
          <p:cNvSpPr>
            <a:spLocks noChangeArrowheads="1"/>
          </p:cNvSpPr>
          <p:nvPr/>
        </p:nvSpPr>
        <p:spPr bwMode="auto">
          <a:xfrm>
            <a:off x="27432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Rectangle 37"/>
          <p:cNvSpPr>
            <a:spLocks noChangeArrowheads="1"/>
          </p:cNvSpPr>
          <p:nvPr/>
        </p:nvSpPr>
        <p:spPr bwMode="auto">
          <a:xfrm>
            <a:off x="3429000" y="4114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14</a:t>
            </a:r>
          </a:p>
        </p:txBody>
      </p:sp>
      <p:sp>
        <p:nvSpPr>
          <p:cNvPr id="13340" name="Rectangle 38"/>
          <p:cNvSpPr>
            <a:spLocks noChangeArrowheads="1"/>
          </p:cNvSpPr>
          <p:nvPr/>
        </p:nvSpPr>
        <p:spPr bwMode="auto">
          <a:xfrm>
            <a:off x="41148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1" name="Rectangle 40"/>
          <p:cNvSpPr>
            <a:spLocks noChangeArrowheads="1"/>
          </p:cNvSpPr>
          <p:nvPr/>
        </p:nvSpPr>
        <p:spPr bwMode="auto">
          <a:xfrm>
            <a:off x="4800600" y="4114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2" name="Rectangle 45"/>
          <p:cNvSpPr>
            <a:spLocks noChangeArrowheads="1"/>
          </p:cNvSpPr>
          <p:nvPr/>
        </p:nvSpPr>
        <p:spPr bwMode="auto">
          <a:xfrm>
            <a:off x="685800" y="52578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25</a:t>
            </a:r>
          </a:p>
        </p:txBody>
      </p:sp>
      <p:sp>
        <p:nvSpPr>
          <p:cNvPr id="13343" name="Rectangle 46"/>
          <p:cNvSpPr>
            <a:spLocks noChangeArrowheads="1"/>
          </p:cNvSpPr>
          <p:nvPr/>
        </p:nvSpPr>
        <p:spPr bwMode="auto">
          <a:xfrm>
            <a:off x="1371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Rectangle 47"/>
          <p:cNvSpPr>
            <a:spLocks noChangeArrowheads="1"/>
          </p:cNvSpPr>
          <p:nvPr/>
        </p:nvSpPr>
        <p:spPr bwMode="auto">
          <a:xfrm>
            <a:off x="20574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5" name="Rectangle 48"/>
          <p:cNvSpPr>
            <a:spLocks noChangeArrowheads="1"/>
          </p:cNvSpPr>
          <p:nvPr/>
        </p:nvSpPr>
        <p:spPr bwMode="auto">
          <a:xfrm>
            <a:off x="27432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6" name="Rectangle 49"/>
          <p:cNvSpPr>
            <a:spLocks noChangeArrowheads="1"/>
          </p:cNvSpPr>
          <p:nvPr/>
        </p:nvSpPr>
        <p:spPr bwMode="auto">
          <a:xfrm>
            <a:off x="34290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7" name="Rectangle 50"/>
          <p:cNvSpPr>
            <a:spLocks noChangeArrowheads="1"/>
          </p:cNvSpPr>
          <p:nvPr/>
        </p:nvSpPr>
        <p:spPr bwMode="auto">
          <a:xfrm>
            <a:off x="41148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8" name="Rectangle 52"/>
          <p:cNvSpPr>
            <a:spLocks noChangeArrowheads="1"/>
          </p:cNvSpPr>
          <p:nvPr/>
        </p:nvSpPr>
        <p:spPr bwMode="auto">
          <a:xfrm>
            <a:off x="4800600" y="5257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57"/>
          <p:cNvSpPr>
            <a:spLocks noChangeShapeType="1"/>
          </p:cNvSpPr>
          <p:nvPr/>
        </p:nvSpPr>
        <p:spPr bwMode="auto">
          <a:xfrm>
            <a:off x="990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58"/>
          <p:cNvSpPr>
            <a:spLocks noChangeShapeType="1"/>
          </p:cNvSpPr>
          <p:nvPr/>
        </p:nvSpPr>
        <p:spPr bwMode="auto">
          <a:xfrm flipH="1">
            <a:off x="11430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59"/>
          <p:cNvSpPr>
            <a:spLocks noChangeShapeType="1"/>
          </p:cNvSpPr>
          <p:nvPr/>
        </p:nvSpPr>
        <p:spPr bwMode="auto">
          <a:xfrm>
            <a:off x="24384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0"/>
          <p:cNvSpPr>
            <a:spLocks noChangeShapeType="1"/>
          </p:cNvSpPr>
          <p:nvPr/>
        </p:nvSpPr>
        <p:spPr bwMode="auto">
          <a:xfrm flipH="1">
            <a:off x="25908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1"/>
          <p:cNvSpPr>
            <a:spLocks noChangeShapeType="1"/>
          </p:cNvSpPr>
          <p:nvPr/>
        </p:nvSpPr>
        <p:spPr bwMode="auto">
          <a:xfrm>
            <a:off x="37338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Line 62"/>
          <p:cNvSpPr>
            <a:spLocks noChangeShapeType="1"/>
          </p:cNvSpPr>
          <p:nvPr/>
        </p:nvSpPr>
        <p:spPr bwMode="auto">
          <a:xfrm flipH="1">
            <a:off x="3886200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5" name="Line 63"/>
          <p:cNvSpPr>
            <a:spLocks noChangeShapeType="1"/>
          </p:cNvSpPr>
          <p:nvPr/>
        </p:nvSpPr>
        <p:spPr bwMode="auto">
          <a:xfrm>
            <a:off x="51816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6" name="Line 69"/>
          <p:cNvSpPr>
            <a:spLocks noChangeShapeType="1"/>
          </p:cNvSpPr>
          <p:nvPr/>
        </p:nvSpPr>
        <p:spPr bwMode="auto">
          <a:xfrm>
            <a:off x="9906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7" name="Line 70"/>
          <p:cNvSpPr>
            <a:spLocks noChangeShapeType="1"/>
          </p:cNvSpPr>
          <p:nvPr/>
        </p:nvSpPr>
        <p:spPr bwMode="auto">
          <a:xfrm flipH="1">
            <a:off x="11430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8" name="Line 71"/>
          <p:cNvSpPr>
            <a:spLocks noChangeShapeType="1"/>
          </p:cNvSpPr>
          <p:nvPr/>
        </p:nvSpPr>
        <p:spPr bwMode="auto">
          <a:xfrm>
            <a:off x="3733800" y="3429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9" name="Line 72"/>
          <p:cNvSpPr>
            <a:spLocks noChangeShapeType="1"/>
          </p:cNvSpPr>
          <p:nvPr/>
        </p:nvSpPr>
        <p:spPr bwMode="auto">
          <a:xfrm flipH="1">
            <a:off x="3886200" y="3429000"/>
            <a:ext cx="1371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Line 75"/>
          <p:cNvSpPr>
            <a:spLocks noChangeShapeType="1"/>
          </p:cNvSpPr>
          <p:nvPr/>
        </p:nvSpPr>
        <p:spPr bwMode="auto">
          <a:xfrm>
            <a:off x="990600" y="4572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1" name="Line 76"/>
          <p:cNvSpPr>
            <a:spLocks noChangeShapeType="1"/>
          </p:cNvSpPr>
          <p:nvPr/>
        </p:nvSpPr>
        <p:spPr bwMode="auto">
          <a:xfrm flipH="1">
            <a:off x="1143000" y="4572000"/>
            <a:ext cx="2743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2" name="Text Box 77"/>
          <p:cNvSpPr txBox="1">
            <a:spLocks noChangeArrowheads="1"/>
          </p:cNvSpPr>
          <p:nvPr/>
        </p:nvSpPr>
        <p:spPr bwMode="auto">
          <a:xfrm>
            <a:off x="3810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3363" name="Text Box 78"/>
          <p:cNvSpPr txBox="1">
            <a:spLocks noChangeArrowheads="1"/>
          </p:cNvSpPr>
          <p:nvPr/>
        </p:nvSpPr>
        <p:spPr bwMode="auto">
          <a:xfrm>
            <a:off x="381000" y="4114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3364" name="Text Box 79"/>
          <p:cNvSpPr txBox="1">
            <a:spLocks noChangeArrowheads="1"/>
          </p:cNvSpPr>
          <p:nvPr/>
        </p:nvSpPr>
        <p:spPr bwMode="auto">
          <a:xfrm>
            <a:off x="381000" y="5257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3365" name="Line 80"/>
          <p:cNvSpPr>
            <a:spLocks noChangeShapeType="1"/>
          </p:cNvSpPr>
          <p:nvPr/>
        </p:nvSpPr>
        <p:spPr bwMode="auto">
          <a:xfrm>
            <a:off x="9144000" y="3429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6" name="Line 83"/>
          <p:cNvSpPr>
            <a:spLocks noChangeShapeType="1"/>
          </p:cNvSpPr>
          <p:nvPr/>
        </p:nvSpPr>
        <p:spPr bwMode="auto">
          <a:xfrm>
            <a:off x="9906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7" name="Text Box 87"/>
          <p:cNvSpPr txBox="1">
            <a:spLocks noChangeArrowheads="1"/>
          </p:cNvSpPr>
          <p:nvPr/>
        </p:nvSpPr>
        <p:spPr bwMode="auto">
          <a:xfrm>
            <a:off x="0" y="5715000"/>
            <a:ext cx="596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600"/>
              <a:t>steps</a:t>
            </a:r>
          </a:p>
        </p:txBody>
      </p:sp>
      <p:sp>
        <p:nvSpPr>
          <p:cNvPr id="13368" name="Line 88"/>
          <p:cNvSpPr>
            <a:spLocks noChangeShapeType="1"/>
          </p:cNvSpPr>
          <p:nvPr/>
        </p:nvSpPr>
        <p:spPr bwMode="auto">
          <a:xfrm>
            <a:off x="228600" y="4876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9" name="Text Box 89"/>
          <p:cNvSpPr txBox="1">
            <a:spLocks noChangeArrowheads="1"/>
          </p:cNvSpPr>
          <p:nvPr/>
        </p:nvSpPr>
        <p:spPr bwMode="auto">
          <a:xfrm>
            <a:off x="6096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0</a:t>
            </a:r>
          </a:p>
        </p:txBody>
      </p:sp>
      <p:sp>
        <p:nvSpPr>
          <p:cNvPr id="13370" name="Text Box 91"/>
          <p:cNvSpPr txBox="1">
            <a:spLocks noChangeArrowheads="1"/>
          </p:cNvSpPr>
          <p:nvPr/>
        </p:nvSpPr>
        <p:spPr bwMode="auto">
          <a:xfrm>
            <a:off x="19812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1</a:t>
            </a:r>
          </a:p>
        </p:txBody>
      </p:sp>
      <p:sp>
        <p:nvSpPr>
          <p:cNvPr id="13371" name="Text Box 92"/>
          <p:cNvSpPr txBox="1">
            <a:spLocks noChangeArrowheads="1"/>
          </p:cNvSpPr>
          <p:nvPr/>
        </p:nvSpPr>
        <p:spPr bwMode="auto">
          <a:xfrm>
            <a:off x="33528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2</a:t>
            </a:r>
          </a:p>
        </p:txBody>
      </p:sp>
      <p:sp>
        <p:nvSpPr>
          <p:cNvPr id="13372" name="Text Box 93"/>
          <p:cNvSpPr txBox="1">
            <a:spLocks noChangeArrowheads="1"/>
          </p:cNvSpPr>
          <p:nvPr/>
        </p:nvSpPr>
        <p:spPr bwMode="auto">
          <a:xfrm>
            <a:off x="4724400" y="1066800"/>
            <a:ext cx="8270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400"/>
              <a:t>Thread 3</a:t>
            </a:r>
          </a:p>
        </p:txBody>
      </p:sp>
      <p:sp>
        <p:nvSpPr>
          <p:cNvPr id="13373" name="TextBox 1"/>
          <p:cNvSpPr txBox="1">
            <a:spLocks noChangeArrowheads="1"/>
          </p:cNvSpPr>
          <p:nvPr/>
        </p:nvSpPr>
        <p:spPr bwMode="auto">
          <a:xfrm>
            <a:off x="0" y="1900238"/>
            <a:ext cx="685800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Data</a:t>
            </a:r>
          </a:p>
        </p:txBody>
      </p:sp>
      <p:sp>
        <p:nvSpPr>
          <p:cNvPr id="13374" name="Rectangle 16"/>
          <p:cNvSpPr>
            <a:spLocks noChangeArrowheads="1"/>
          </p:cNvSpPr>
          <p:nvPr/>
        </p:nvSpPr>
        <p:spPr bwMode="auto">
          <a:xfrm>
            <a:off x="5475288" y="1900238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13375" name="Line 62"/>
          <p:cNvSpPr>
            <a:spLocks noChangeShapeType="1"/>
          </p:cNvSpPr>
          <p:nvPr/>
        </p:nvSpPr>
        <p:spPr bwMode="auto">
          <a:xfrm flipH="1">
            <a:off x="5284788" y="2362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76" name="Rectangle 16"/>
          <p:cNvSpPr>
            <a:spLocks noChangeArrowheads="1"/>
          </p:cNvSpPr>
          <p:nvPr/>
        </p:nvSpPr>
        <p:spPr bwMode="auto">
          <a:xfrm>
            <a:off x="7227888" y="3124200"/>
            <a:ext cx="6858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77" name="TextBox 2"/>
          <p:cNvSpPr txBox="1">
            <a:spLocks noChangeArrowheads="1"/>
          </p:cNvSpPr>
          <p:nvPr/>
        </p:nvSpPr>
        <p:spPr bwMode="auto">
          <a:xfrm>
            <a:off x="6161088" y="3698875"/>
            <a:ext cx="25908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Active Partial Sum elements </a:t>
            </a:r>
          </a:p>
        </p:txBody>
      </p:sp>
      <p:sp>
        <p:nvSpPr>
          <p:cNvPr id="13378" name="Rectangle 26"/>
          <p:cNvSpPr>
            <a:spLocks noChangeArrowheads="1"/>
          </p:cNvSpPr>
          <p:nvPr/>
        </p:nvSpPr>
        <p:spPr bwMode="auto">
          <a:xfrm>
            <a:off x="5475288" y="2971800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Rectangle 26"/>
          <p:cNvSpPr>
            <a:spLocks noChangeArrowheads="1"/>
          </p:cNvSpPr>
          <p:nvPr/>
        </p:nvSpPr>
        <p:spPr bwMode="auto">
          <a:xfrm>
            <a:off x="5475288" y="4122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80" name="Rectangle 26"/>
          <p:cNvSpPr>
            <a:spLocks noChangeArrowheads="1"/>
          </p:cNvSpPr>
          <p:nvPr/>
        </p:nvSpPr>
        <p:spPr bwMode="auto">
          <a:xfrm>
            <a:off x="5475288" y="5265738"/>
            <a:ext cx="685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Thread Index to Data Mapping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thread is responsible of an even-index location of the partial sum vector </a:t>
            </a:r>
          </a:p>
          <a:p>
            <a:pPr lvl="1"/>
            <a:r>
              <a:rPr lang="en-US" dirty="0" smtClean="0"/>
              <a:t>One input value is at the location of responsibility</a:t>
            </a:r>
          </a:p>
          <a:p>
            <a:endParaRPr lang="en-US" dirty="0" smtClean="0"/>
          </a:p>
          <a:p>
            <a:r>
              <a:rPr lang="en-US" dirty="0" smtClean="0"/>
              <a:t>After each step, half of the threads are no longer needed</a:t>
            </a:r>
          </a:p>
          <a:p>
            <a:endParaRPr lang="en-US" dirty="0" smtClean="0"/>
          </a:p>
          <a:p>
            <a:r>
              <a:rPr lang="en-US" dirty="0" smtClean="0"/>
              <a:t>In each step, one of the inputs comes from an increasing distance away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AA9A153-5DAC-4F39-99A4-C2DDCABB4EB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More QUESTIONS?</a:t>
            </a:r>
            <a:endParaRPr lang="en-US" dirty="0"/>
          </a:p>
        </p:txBody>
      </p:sp>
      <p:sp>
        <p:nvSpPr>
          <p:cNvPr id="27651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Chapter 5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709BD94-6EC5-4AA8-9564-5E6583AA69E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300B8A-B02C-4210-B5C4-4ED60EFBA18B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5720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master Reduction Trees, arguably the most widely used parallel computation pattern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concept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A class of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Memory coalescing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Control divergence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Thread utilization</a:t>
            </a:r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Partition and Summarize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4724400"/>
          </a:xfrm>
        </p:spPr>
        <p:txBody>
          <a:bodyPr/>
          <a:lstStyle/>
          <a:p>
            <a:r>
              <a:rPr lang="en-US" smtClean="0"/>
              <a:t>A commonly used strategy for processing large input data sets</a:t>
            </a:r>
          </a:p>
          <a:p>
            <a:pPr lvl="1"/>
            <a:r>
              <a:rPr lang="en-US" smtClean="0"/>
              <a:t>There is no required order of processing elements in a data set  (associative and commutative)</a:t>
            </a:r>
          </a:p>
          <a:p>
            <a:pPr lvl="1"/>
            <a:r>
              <a:rPr lang="en-US" smtClean="0"/>
              <a:t>Partition the data set into smaller chunks</a:t>
            </a:r>
          </a:p>
          <a:p>
            <a:pPr lvl="1"/>
            <a:r>
              <a:rPr lang="en-US" smtClean="0"/>
              <a:t>Have each thread to process a chunk</a:t>
            </a:r>
          </a:p>
          <a:p>
            <a:pPr lvl="1"/>
            <a:r>
              <a:rPr lang="en-US" smtClean="0"/>
              <a:t>Use a reduction tree to summarize the results from each chunk into the final answer</a:t>
            </a:r>
          </a:p>
          <a:p>
            <a:r>
              <a:rPr lang="en-US" smtClean="0"/>
              <a:t>We will focus on the reduction tree step for now.</a:t>
            </a:r>
          </a:p>
          <a:p>
            <a:r>
              <a:rPr lang="en-US" smtClean="0"/>
              <a:t>Google and Hadoop MapReduce frameworks are examples of this pattern</a:t>
            </a:r>
          </a:p>
          <a:p>
            <a:pPr lvl="1"/>
            <a:endParaRPr lang="en-US" smtClean="0"/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2B16D-A304-4162-BAED-B6FD76CAA4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Reduction enables other techniques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Reduction is also needed to clean up after some commonly used parallelizing transformations</a:t>
            </a:r>
          </a:p>
          <a:p>
            <a:endParaRPr lang="en-US" smtClean="0"/>
          </a:p>
          <a:p>
            <a:r>
              <a:rPr lang="en-US" smtClean="0"/>
              <a:t>Privatization</a:t>
            </a:r>
          </a:p>
          <a:p>
            <a:pPr lvl="1"/>
            <a:r>
              <a:rPr lang="en-US" smtClean="0"/>
              <a:t>Multiple threads write into an output location</a:t>
            </a:r>
          </a:p>
          <a:p>
            <a:pPr lvl="1"/>
            <a:r>
              <a:rPr lang="en-US" smtClean="0"/>
              <a:t>Replicate the output location so that each thread has a private output location</a:t>
            </a:r>
          </a:p>
          <a:p>
            <a:pPr lvl="1"/>
            <a:r>
              <a:rPr lang="en-US" smtClean="0"/>
              <a:t>Use a reduction tree to combine the values of private locations into the original output location</a:t>
            </a:r>
          </a:p>
          <a:p>
            <a:pPr lvl="1"/>
            <a:endParaRPr lang="en-US" smtClean="0"/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9A28E5-54A8-42E2-8F22-A0039DFDA1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 reduction computation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Summarize a set of input values into one value using a “reduction operation”</a:t>
            </a:r>
          </a:p>
          <a:p>
            <a:pPr lvl="1"/>
            <a:r>
              <a:rPr lang="en-US" smtClean="0"/>
              <a:t>Max</a:t>
            </a:r>
          </a:p>
          <a:p>
            <a:pPr lvl="1"/>
            <a:r>
              <a:rPr lang="en-US" smtClean="0"/>
              <a:t>Min</a:t>
            </a:r>
          </a:p>
          <a:p>
            <a:pPr lvl="1"/>
            <a:r>
              <a:rPr lang="en-US" smtClean="0"/>
              <a:t>Sum</a:t>
            </a:r>
          </a:p>
          <a:p>
            <a:pPr lvl="1"/>
            <a:r>
              <a:rPr lang="en-US" smtClean="0"/>
              <a:t>Product</a:t>
            </a:r>
          </a:p>
          <a:p>
            <a:pPr lvl="1"/>
            <a:r>
              <a:rPr lang="en-US" smtClean="0"/>
              <a:t>Often with user defined reduction operation function as long as the operation</a:t>
            </a:r>
          </a:p>
          <a:p>
            <a:pPr lvl="2"/>
            <a:r>
              <a:rPr lang="en-US" smtClean="0"/>
              <a:t>Is associative and commutative</a:t>
            </a:r>
          </a:p>
          <a:p>
            <a:pPr lvl="2"/>
            <a:r>
              <a:rPr lang="en-US" smtClean="0"/>
              <a:t>Has a well-defined identity value (e.g., 0 for sum)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086B89A-FF86-4CB0-8369-2257168871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1143000"/>
          </a:xfrm>
        </p:spPr>
        <p:txBody>
          <a:bodyPr/>
          <a:lstStyle/>
          <a:p>
            <a:r>
              <a:rPr lang="en-US" dirty="0" smtClean="0"/>
              <a:t>An efficient sequential reduction algorithm performs N operations - O(N)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Initialize the result as an identity value for the reduction operation</a:t>
            </a:r>
          </a:p>
          <a:p>
            <a:pPr lvl="1"/>
            <a:r>
              <a:rPr lang="en-US" smtClean="0"/>
              <a:t>Smallest possible value for max reduction</a:t>
            </a:r>
          </a:p>
          <a:p>
            <a:pPr lvl="1"/>
            <a:r>
              <a:rPr lang="en-US" smtClean="0"/>
              <a:t>Largest possible value for min reduction</a:t>
            </a:r>
          </a:p>
          <a:p>
            <a:pPr lvl="1"/>
            <a:r>
              <a:rPr lang="en-US" smtClean="0"/>
              <a:t>0 for sum reduction</a:t>
            </a:r>
          </a:p>
          <a:p>
            <a:pPr lvl="1"/>
            <a:r>
              <a:rPr lang="en-US" smtClean="0"/>
              <a:t>1 for product reduction</a:t>
            </a:r>
          </a:p>
          <a:p>
            <a:pPr lvl="1"/>
            <a:endParaRPr lang="en-US" smtClean="0"/>
          </a:p>
          <a:p>
            <a:r>
              <a:rPr lang="en-US" smtClean="0"/>
              <a:t>Scan through the input and perform the reduction operation between the result value and the current input value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014B8A-122D-4CF2-9E47-4029E0BB39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458200" cy="1143000"/>
          </a:xfrm>
        </p:spPr>
        <p:txBody>
          <a:bodyPr/>
          <a:lstStyle/>
          <a:p>
            <a:r>
              <a:rPr lang="en-US" smtClean="0"/>
              <a:t>A parallel reduction tree algorithm performs N-1 Operations in log(N) steps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50088" y="6246813"/>
            <a:ext cx="1905000" cy="457200"/>
          </a:xfrm>
        </p:spPr>
        <p:txBody>
          <a:bodyPr/>
          <a:lstStyle/>
          <a:p>
            <a:pPr>
              <a:defRPr/>
            </a:pPr>
            <a:fld id="{C629B8E5-A5D0-444C-8787-AC1B034D7F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93863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Rectangle 6"/>
          <p:cNvSpPr/>
          <p:nvPr/>
        </p:nvSpPr>
        <p:spPr>
          <a:xfrm>
            <a:off x="2546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3384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 8"/>
          <p:cNvSpPr/>
          <p:nvPr/>
        </p:nvSpPr>
        <p:spPr>
          <a:xfrm>
            <a:off x="42227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371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515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9659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880350" y="14525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00263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798888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75300" y="33194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9188" y="3316288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8" name="Oval 17"/>
          <p:cNvSpPr/>
          <p:nvPr/>
        </p:nvSpPr>
        <p:spPr>
          <a:xfrm>
            <a:off x="1974850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20" name="Straight Arrow Connector 19"/>
          <p:cNvCxnSpPr>
            <a:stCxn id="6" idx="2"/>
          </p:cNvCxnSpPr>
          <p:nvPr/>
        </p:nvCxnSpPr>
        <p:spPr>
          <a:xfrm>
            <a:off x="1960563" y="19859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</p:cNvCxnSpPr>
          <p:nvPr/>
        </p:nvCxnSpPr>
        <p:spPr>
          <a:xfrm flipH="1">
            <a:off x="2546350" y="19859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4"/>
          </p:cNvCxnSpPr>
          <p:nvPr/>
        </p:nvCxnSpPr>
        <p:spPr>
          <a:xfrm>
            <a:off x="2393950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308850" y="2214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8" name="Oval 27"/>
          <p:cNvSpPr/>
          <p:nvPr/>
        </p:nvSpPr>
        <p:spPr>
          <a:xfrm>
            <a:off x="5440363" y="22177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29" name="Oval 28"/>
          <p:cNvSpPr/>
          <p:nvPr/>
        </p:nvSpPr>
        <p:spPr>
          <a:xfrm>
            <a:off x="3681413" y="225583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0" name="Oval 29"/>
          <p:cNvSpPr/>
          <p:nvPr/>
        </p:nvSpPr>
        <p:spPr>
          <a:xfrm>
            <a:off x="6394450" y="40767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1" name="Oval 30"/>
          <p:cNvSpPr/>
          <p:nvPr/>
        </p:nvSpPr>
        <p:spPr>
          <a:xfrm>
            <a:off x="2843213" y="40433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995613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546850" y="5186363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4" name="Oval 33"/>
          <p:cNvSpPr/>
          <p:nvPr/>
        </p:nvSpPr>
        <p:spPr>
          <a:xfrm>
            <a:off x="4718050" y="5643563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/>
              <a:t>max</a:t>
            </a:r>
          </a:p>
        </p:txBody>
      </p:sp>
      <p:cxnSp>
        <p:nvCxnSpPr>
          <p:cNvPr id="38" name="Straight Arrow Connector 37"/>
          <p:cNvCxnSpPr>
            <a:endCxn id="31" idx="1"/>
          </p:cNvCxnSpPr>
          <p:nvPr/>
        </p:nvCxnSpPr>
        <p:spPr>
          <a:xfrm>
            <a:off x="2393950" y="3852863"/>
            <a:ext cx="571500" cy="3127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2"/>
            <a:endCxn id="30" idx="1"/>
          </p:cNvCxnSpPr>
          <p:nvPr/>
        </p:nvCxnSpPr>
        <p:spPr>
          <a:xfrm>
            <a:off x="5842000" y="3852863"/>
            <a:ext cx="674688" cy="3460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370513" y="1989138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81413" y="2024063"/>
            <a:ext cx="204787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7251700" y="1985963"/>
            <a:ext cx="204788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4252913" y="204311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67425" y="2016125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7880350" y="2024063"/>
            <a:ext cx="2667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4100513" y="3076575"/>
            <a:ext cx="0" cy="265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870575" y="3055938"/>
            <a:ext cx="0" cy="265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735888" y="3052763"/>
            <a:ext cx="0" cy="26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31" idx="7"/>
          </p:cNvCxnSpPr>
          <p:nvPr/>
        </p:nvCxnSpPr>
        <p:spPr>
          <a:xfrm flipH="1">
            <a:off x="3559175" y="3894138"/>
            <a:ext cx="460375" cy="2714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30" idx="7"/>
          </p:cNvCxnSpPr>
          <p:nvPr/>
        </p:nvCxnSpPr>
        <p:spPr>
          <a:xfrm flipH="1">
            <a:off x="7108825" y="3849688"/>
            <a:ext cx="627063" cy="3492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1" idx="4"/>
            <a:endCxn id="32" idx="0"/>
          </p:cNvCxnSpPr>
          <p:nvPr/>
        </p:nvCxnSpPr>
        <p:spPr>
          <a:xfrm>
            <a:off x="3262313" y="4881563"/>
            <a:ext cx="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0" idx="4"/>
            <a:endCxn id="33" idx="0"/>
          </p:cNvCxnSpPr>
          <p:nvPr/>
        </p:nvCxnSpPr>
        <p:spPr>
          <a:xfrm>
            <a:off x="6813550" y="4914900"/>
            <a:ext cx="0" cy="2714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2" idx="2"/>
          </p:cNvCxnSpPr>
          <p:nvPr/>
        </p:nvCxnSpPr>
        <p:spPr>
          <a:xfrm>
            <a:off x="3262313" y="5719763"/>
            <a:ext cx="1455737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33" idx="2"/>
          </p:cNvCxnSpPr>
          <p:nvPr/>
        </p:nvCxnSpPr>
        <p:spPr>
          <a:xfrm flipH="1">
            <a:off x="5556250" y="5719763"/>
            <a:ext cx="1257300" cy="147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5745163" y="6324600"/>
            <a:ext cx="5334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73" name="Straight Arrow Connector 72"/>
          <p:cNvCxnSpPr>
            <a:stCxn id="34" idx="5"/>
            <a:endCxn id="71" idx="1"/>
          </p:cNvCxnSpPr>
          <p:nvPr/>
        </p:nvCxnSpPr>
        <p:spPr>
          <a:xfrm>
            <a:off x="5432425" y="6357938"/>
            <a:ext cx="312738" cy="23336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tournament is a reduction tree </a:t>
            </a:r>
            <a:br>
              <a:rPr lang="en-US" smtClean="0"/>
            </a:br>
            <a:r>
              <a:rPr lang="en-US" smtClean="0"/>
              <a:t>with “max” operation 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E915DE-7741-42D6-9B56-A5F84EB7336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2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" t="29997" r="7237" b="27502"/>
          <a:stretch>
            <a:fillRect/>
          </a:stretch>
        </p:blipFill>
        <p:spPr bwMode="auto">
          <a:xfrm>
            <a:off x="7938" y="2181225"/>
            <a:ext cx="9145587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Box 6"/>
          <p:cNvSpPr txBox="1">
            <a:spLocks noChangeArrowheads="1"/>
          </p:cNvSpPr>
          <p:nvPr/>
        </p:nvSpPr>
        <p:spPr bwMode="auto">
          <a:xfrm>
            <a:off x="2133600" y="5283200"/>
            <a:ext cx="56642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A more artful rendition of the reduction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Quick Analysis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458200" cy="4572000"/>
          </a:xfrm>
        </p:spPr>
        <p:txBody>
          <a:bodyPr/>
          <a:lstStyle/>
          <a:p>
            <a:r>
              <a:rPr lang="en-US" smtClean="0"/>
              <a:t>For N input values, the reduction tree performs</a:t>
            </a:r>
          </a:p>
          <a:p>
            <a:pPr lvl="1"/>
            <a:r>
              <a:rPr lang="en-US" smtClean="0"/>
              <a:t>(1/2)N + (1/4)N + (1/8)N + … (1/N) = (1- (1/N))N = N-1 operations</a:t>
            </a:r>
          </a:p>
          <a:p>
            <a:pPr lvl="1"/>
            <a:r>
              <a:rPr lang="en-US" smtClean="0"/>
              <a:t>In Log (N) steps – 1,000,000 input values take 20 steps</a:t>
            </a:r>
          </a:p>
          <a:p>
            <a:pPr lvl="2"/>
            <a:r>
              <a:rPr lang="en-US" smtClean="0"/>
              <a:t>Assuming that we have enough execution resources</a:t>
            </a:r>
          </a:p>
          <a:p>
            <a:pPr lvl="1"/>
            <a:r>
              <a:rPr lang="en-US" smtClean="0"/>
              <a:t>Average Parallelism (N-1)/Log(N))</a:t>
            </a:r>
          </a:p>
          <a:p>
            <a:pPr lvl="2"/>
            <a:r>
              <a:rPr lang="en-US" smtClean="0"/>
              <a:t>For N = 1,000,000, average parallelism is 50,000</a:t>
            </a:r>
          </a:p>
          <a:p>
            <a:pPr lvl="2"/>
            <a:r>
              <a:rPr lang="en-US" smtClean="0"/>
              <a:t>However, peak resource requirement is 500,000!</a:t>
            </a:r>
          </a:p>
          <a:p>
            <a:r>
              <a:rPr lang="en-US" smtClean="0"/>
              <a:t>This is a work-efficient parallel algorithm</a:t>
            </a:r>
          </a:p>
          <a:p>
            <a:pPr lvl="1"/>
            <a:r>
              <a:rPr lang="en-US" smtClean="0"/>
              <a:t>The amount of work done is comparable to sequential</a:t>
            </a:r>
          </a:p>
          <a:p>
            <a:pPr lvl="1"/>
            <a:r>
              <a:rPr lang="en-US" smtClean="0"/>
              <a:t>Many parallel algorithms are not work efficient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A55220-2FFB-4B0C-B1DB-861C76C468F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FB9ECC-C0ED-4A6C-B6D6-8667A1349B78}"/>
</file>

<file path=customXml/itemProps2.xml><?xml version="1.0" encoding="utf-8"?>
<ds:datastoreItem xmlns:ds="http://schemas.openxmlformats.org/officeDocument/2006/customXml" ds:itemID="{9E0ED709-B6E3-4268-80FC-426A1E4C21C7}"/>
</file>

<file path=customXml/itemProps3.xml><?xml version="1.0" encoding="utf-8"?>
<ds:datastoreItem xmlns:ds="http://schemas.openxmlformats.org/officeDocument/2006/customXml" ds:itemID="{48A9F937-816F-47B6-BCCD-45116E0281A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42759</TotalTime>
  <Words>891</Words>
  <Application>Microsoft Office PowerPoint</Application>
  <PresentationFormat>On-screen Show (4:3)</PresentationFormat>
  <Paragraphs>187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Gulim</vt:lpstr>
      <vt:lpstr>Palatino</vt:lpstr>
      <vt:lpstr>Times New Roman</vt:lpstr>
      <vt:lpstr>Default Design</vt:lpstr>
      <vt:lpstr>ECE408 Fall 2016   Applied Parallel Programming  Lecture 11 Parallel Computation Patterns – Reduction Trees  </vt:lpstr>
      <vt:lpstr>Objective</vt:lpstr>
      <vt:lpstr>Partition and Summarize</vt:lpstr>
      <vt:lpstr>Reduction enables other techniques</vt:lpstr>
      <vt:lpstr>What is a reduction computation</vt:lpstr>
      <vt:lpstr>An efficient sequential reduction algorithm performs N operations - O(N)</vt:lpstr>
      <vt:lpstr>A parallel reduction tree algorithm performs N-1 Operations in log(N) steps</vt:lpstr>
      <vt:lpstr>A tournament is a reduction tree  with “max” operation </vt:lpstr>
      <vt:lpstr>A Quick Analysis</vt:lpstr>
      <vt:lpstr>A Sum Reduction Example</vt:lpstr>
      <vt:lpstr>Vector Reduction with Branch Divergence</vt:lpstr>
      <vt:lpstr>A Sum Example</vt:lpstr>
      <vt:lpstr>Simple Thread Index to Data Mapping</vt:lpstr>
      <vt:lpstr>Any More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235</cp:revision>
  <dcterms:created xsi:type="dcterms:W3CDTF">1601-01-01T00:00:00Z</dcterms:created>
  <dcterms:modified xsi:type="dcterms:W3CDTF">2016-10-19T01:01:17Z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